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sldIdLst>
    <p:sldId id="256" r:id="rId2"/>
    <p:sldId id="257" r:id="rId3"/>
    <p:sldId id="28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7" r:id="rId13"/>
    <p:sldId id="266" r:id="rId14"/>
    <p:sldId id="267" r:id="rId15"/>
    <p:sldId id="268" r:id="rId16"/>
    <p:sldId id="270" r:id="rId17"/>
    <p:sldId id="272" r:id="rId18"/>
    <p:sldId id="273" r:id="rId19"/>
    <p:sldId id="279" r:id="rId20"/>
    <p:sldId id="283" r:id="rId21"/>
    <p:sldId id="274" r:id="rId22"/>
    <p:sldId id="275" r:id="rId23"/>
    <p:sldId id="285" r:id="rId24"/>
    <p:sldId id="286" r:id="rId25"/>
    <p:sldId id="276" r:id="rId26"/>
    <p:sldId id="282" r:id="rId27"/>
    <p:sldId id="287" r:id="rId28"/>
    <p:sldId id="284" r:id="rId29"/>
    <p:sldId id="28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23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DA810-2800-45B7-B2E6-E17B1F424F73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603A5-CCD7-4F09-9FD4-DF809120B0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1755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603A5-CCD7-4F09-9FD4-DF809120B01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743836" cy="228601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  Вязьма - Брянская  СОШ                                                        имени Героя РФ  А. В.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Пуцыкина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Вяземского района Смоленской области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43314"/>
            <a:ext cx="7772400" cy="28575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Маленькие  символы  с большим значением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(Язык и логика в математике)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 : Петров Дмитрий Юрьевич,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класс,</a:t>
            </a:r>
          </a:p>
          <a:p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Швыдкова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Алина Игоревна,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6А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класс,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Кудрявцева Ирина Максимовна,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6А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класс.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Хрущенко Валентина Николаевна,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категория,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математики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41879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i="1" dirty="0" smtClean="0"/>
              <a:t>Верные и неверные </a:t>
            </a:r>
            <a:r>
              <a:rPr lang="ru-RU" dirty="0" smtClean="0"/>
              <a:t>предложения называют в математике </a:t>
            </a:r>
            <a:r>
              <a:rPr lang="ru-RU" b="1" dirty="0" smtClean="0">
                <a:solidFill>
                  <a:srgbClr val="002060"/>
                </a:solidFill>
              </a:rPr>
              <a:t>высказываниями </a:t>
            </a:r>
            <a:r>
              <a:rPr lang="ru-RU" dirty="0" smtClean="0">
                <a:solidFill>
                  <a:srgbClr val="002060"/>
                </a:solidFill>
              </a:rPr>
              <a:t>или</a:t>
            </a:r>
            <a:r>
              <a:rPr lang="ru-RU" b="1" dirty="0" smtClean="0">
                <a:solidFill>
                  <a:srgbClr val="002060"/>
                </a:solidFill>
              </a:rPr>
              <a:t> утверждениями.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/>
              <a:t>В высказываниях</a:t>
            </a:r>
            <a:r>
              <a:rPr lang="ru-RU" dirty="0" smtClean="0"/>
              <a:t> всегда </a:t>
            </a:r>
            <a:r>
              <a:rPr lang="ru-RU" b="1" dirty="0" smtClean="0"/>
              <a:t>можно выделить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тему</a:t>
            </a:r>
            <a:r>
              <a:rPr lang="ru-RU" b="1" dirty="0" smtClean="0"/>
              <a:t> </a:t>
            </a:r>
            <a:r>
              <a:rPr lang="ru-RU" dirty="0" smtClean="0"/>
              <a:t>- то, </a:t>
            </a:r>
            <a:r>
              <a:rPr lang="ru-RU" i="1" dirty="0" smtClean="0"/>
              <a:t>о чём говорится</a:t>
            </a:r>
            <a:r>
              <a:rPr lang="ru-RU" dirty="0" smtClean="0"/>
              <a:t>, и </a:t>
            </a:r>
            <a:r>
              <a:rPr lang="ru-RU" b="1" dirty="0" smtClean="0">
                <a:solidFill>
                  <a:srgbClr val="002060"/>
                </a:solidFill>
              </a:rPr>
              <a:t>рему</a:t>
            </a:r>
            <a:r>
              <a:rPr lang="ru-RU" b="1" dirty="0" smtClean="0"/>
              <a:t> </a:t>
            </a:r>
            <a:r>
              <a:rPr lang="ru-RU" dirty="0" smtClean="0"/>
              <a:t>- то, </a:t>
            </a:r>
            <a:r>
              <a:rPr lang="ru-RU" i="1" dirty="0" smtClean="0"/>
              <a:t>что сообщается о теме.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Например: Всякое трёхзначное число больше 100.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1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Общие утверждения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9921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Утверждения о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существовании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4213448"/>
          </a:xfrm>
        </p:spPr>
        <p:txBody>
          <a:bodyPr>
            <a:normAutofit/>
          </a:bodyPr>
          <a:lstStyle/>
          <a:p>
            <a:endParaRPr lang="ru-RU" i="1" dirty="0" smtClean="0"/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Любой, каждый, все, всегда и т.п.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1.Площадь </a:t>
            </a:r>
            <a:r>
              <a:rPr lang="ru-RU" sz="2000" b="1" dirty="0" smtClean="0"/>
              <a:t>всякого </a:t>
            </a:r>
            <a:r>
              <a:rPr lang="ru-RU" sz="2000" dirty="0" smtClean="0"/>
              <a:t>прямоугольника равна произведению длин его сторон.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2.Произведение </a:t>
            </a:r>
            <a:r>
              <a:rPr lang="ru-RU" sz="2000" b="1" dirty="0" smtClean="0"/>
              <a:t>любого </a:t>
            </a:r>
            <a:r>
              <a:rPr lang="ru-RU" sz="2000" dirty="0" smtClean="0"/>
              <a:t>числа на 0 равно 0.</a:t>
            </a:r>
            <a:endParaRPr lang="ru-RU" sz="2000" dirty="0"/>
          </a:p>
        </p:txBody>
      </p:sp>
      <p:sp>
        <p:nvSpPr>
          <p:cNvPr id="21" name="Содержимое 20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4501480"/>
          </a:xfrm>
        </p:spPr>
        <p:txBody>
          <a:bodyPr>
            <a:normAutofit/>
          </a:bodyPr>
          <a:lstStyle/>
          <a:p>
            <a:endParaRPr lang="ru-RU" i="1" dirty="0" smtClean="0"/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типа «хотя бы один»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1.</a:t>
            </a:r>
            <a:r>
              <a:rPr lang="ru-RU" sz="2000" b="1" dirty="0" smtClean="0"/>
              <a:t>Существует </a:t>
            </a:r>
            <a:r>
              <a:rPr lang="ru-RU" sz="2000" dirty="0" smtClean="0"/>
              <a:t>такое натуральное число х, что (2х+3):7=11.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2. Сумма двух натуральных чисел </a:t>
            </a:r>
            <a:r>
              <a:rPr lang="ru-RU" sz="2000" b="1" dirty="0" smtClean="0"/>
              <a:t>не всегда</a:t>
            </a:r>
            <a:r>
              <a:rPr lang="ru-RU" sz="2000" dirty="0" smtClean="0"/>
              <a:t> делится на 3</a:t>
            </a:r>
          </a:p>
          <a:p>
            <a:pPr marL="0" indent="0"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r>
              <a:rPr lang="ru-RU" sz="2400" b="1" dirty="0" smtClean="0"/>
              <a:t>Запись общих высказываний и высказываний о существований с помощью кванторов</a:t>
            </a:r>
          </a:p>
          <a:p>
            <a:pPr>
              <a:buNone/>
            </a:pPr>
            <a:endParaRPr lang="ru-RU" sz="24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45745873"/>
              </p:ext>
            </p:extLst>
          </p:nvPr>
        </p:nvGraphicFramePr>
        <p:xfrm>
          <a:off x="1035819" y="2857496"/>
          <a:ext cx="7072362" cy="2326489"/>
        </p:xfrm>
        <a:graphic>
          <a:graphicData uri="http://schemas.openxmlformats.org/drawingml/2006/table">
            <a:tbl>
              <a:tblPr/>
              <a:tblGrid>
                <a:gridCol w="340326"/>
                <a:gridCol w="2809400"/>
                <a:gridCol w="3922636"/>
              </a:tblGrid>
              <a:tr h="3690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7" marR="6361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Русский язык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7" marR="6361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Логический язык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7" marR="6361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2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7" marR="6361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Существует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натуральное число, квадрат которого больше 8, но меньше 12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7" marR="6361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</a:t>
                      </a:r>
                    </a:p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&lt;12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</a:p>
                  </a:txBody>
                  <a:tcPr marL="63617" marR="6361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1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7" marR="6361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Всякое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натуральное число больше 2.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7" marR="6361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7" marR="6361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6540" y="3429000"/>
            <a:ext cx="1500198" cy="428628"/>
          </a:xfrm>
          <a:prstGeom prst="rect">
            <a:avLst/>
          </a:prstGeom>
          <a:noFill/>
        </p:spPr>
      </p:pic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94836" y="4653136"/>
            <a:ext cx="1785950" cy="322057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 bwMode="black">
          <a:xfrm>
            <a:off x="722376" y="3685032"/>
            <a:ext cx="7707276" cy="26014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Если данное предложение истинно, то его отрицание ложно, и наоборот, если данное предложение ложно, то его отрицание истинно.</a:t>
            </a:r>
            <a:r>
              <a:rPr lang="ru-RU" dirty="0" smtClean="0"/>
              <a:t>                    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Этот факт представляет собой </a:t>
            </a:r>
            <a:r>
              <a:rPr lang="ru-RU" i="1" dirty="0" smtClean="0">
                <a:solidFill>
                  <a:schemeClr val="tx1"/>
                </a:solidFill>
              </a:rPr>
              <a:t>закон логики</a:t>
            </a:r>
            <a:r>
              <a:rPr lang="ru-RU" dirty="0" smtClean="0">
                <a:solidFill>
                  <a:schemeClr val="tx1"/>
                </a:solidFill>
              </a:rPr>
              <a:t>, и он называется </a:t>
            </a:r>
            <a:r>
              <a:rPr lang="ru-RU" b="1" dirty="0" smtClean="0">
                <a:solidFill>
                  <a:schemeClr val="tx1"/>
                </a:solidFill>
              </a:rPr>
              <a:t>закон исключенного третьего</a:t>
            </a:r>
            <a:r>
              <a:rPr lang="ru-RU" dirty="0" smtClean="0">
                <a:solidFill>
                  <a:schemeClr val="tx1"/>
                </a:solidFill>
              </a:rPr>
              <a:t>: истинно либо само утверждение, либо его отрицание ( а третьего не дано). И поэтому закон исключенного третьего часто произносится по латыни </a:t>
            </a:r>
            <a:r>
              <a:rPr lang="en-US" b="1" dirty="0" err="1" smtClean="0">
                <a:solidFill>
                  <a:schemeClr val="tx1"/>
                </a:solidFill>
              </a:rPr>
              <a:t>tertium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non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datur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терциум</a:t>
            </a:r>
            <a:r>
              <a:rPr lang="ru-RU" dirty="0" smtClean="0">
                <a:solidFill>
                  <a:schemeClr val="tx1"/>
                </a:solidFill>
              </a:rPr>
              <a:t> нон </a:t>
            </a:r>
            <a:r>
              <a:rPr lang="ru-RU" dirty="0" err="1" smtClean="0">
                <a:solidFill>
                  <a:schemeClr val="tx1"/>
                </a:solidFill>
              </a:rPr>
              <a:t>датур</a:t>
            </a:r>
            <a:r>
              <a:rPr lang="ru-RU" dirty="0" smtClean="0">
                <a:solidFill>
                  <a:schemeClr val="tx1"/>
                </a:solidFill>
              </a:rPr>
              <a:t> – третьего не дано).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785794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Отрицание высказываний</a:t>
            </a: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14348" y="1397000"/>
          <a:ext cx="7715304" cy="1674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5818"/>
                <a:gridCol w="3071834"/>
                <a:gridCol w="3857652"/>
              </a:tblGrid>
              <a:tr h="39379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/>
                        </a:rPr>
                        <a:t>№ </a:t>
                      </a:r>
                      <a:endParaRPr lang="ru-RU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/>
                        </a:rPr>
                        <a:t>Высказывание </a:t>
                      </a:r>
                      <a:endParaRPr lang="ru-RU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Отрицание</a:t>
                      </a:r>
                      <a:endParaRPr lang="ru-RU" b="1" dirty="0"/>
                    </a:p>
                  </a:txBody>
                  <a:tcPr/>
                </a:tc>
              </a:tr>
              <a:tr h="6405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Москва – столица России.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Москва </a:t>
                      </a:r>
                      <a:r>
                        <a:rPr lang="ru-RU" b="1" dirty="0" smtClean="0"/>
                        <a:t>не</a:t>
                      </a:r>
                      <a:r>
                        <a:rPr lang="ru-RU" dirty="0" smtClean="0"/>
                        <a:t> является столицей России.</a:t>
                      </a:r>
                      <a:endParaRPr lang="ru-RU" dirty="0"/>
                    </a:p>
                  </a:txBody>
                  <a:tcPr/>
                </a:tc>
              </a:tr>
              <a:tr h="6405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Дважды два – пять.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Дважды два </a:t>
                      </a:r>
                      <a:r>
                        <a:rPr lang="ru-RU" b="1" dirty="0" smtClean="0"/>
                        <a:t>не</a:t>
                      </a:r>
                      <a:r>
                        <a:rPr lang="ru-RU" dirty="0" smtClean="0"/>
                        <a:t> равно пяти.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000504"/>
            <a:ext cx="7429552" cy="22860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Отрицание общего высказывания есть высказывание о существовании.                           </a:t>
            </a:r>
            <a:r>
              <a:rPr lang="ru-RU" sz="2400" b="0" dirty="0" smtClean="0">
                <a:solidFill>
                  <a:schemeClr val="tx1"/>
                </a:solidFill>
              </a:rPr>
              <a:t>На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0" dirty="0" smtClean="0">
                <a:solidFill>
                  <a:schemeClr val="tx1"/>
                </a:solidFill>
                <a:effectLst/>
              </a:rPr>
              <a:t>логическом языке это выглядит так: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400" b="0" dirty="0" smtClean="0">
                <a:solidFill>
                  <a:srgbClr val="002060"/>
                </a:solidFill>
                <a:effectLst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</a:rPr>
              <a:t>            </a:t>
            </a:r>
            <a:br>
              <a:rPr lang="ru-RU" sz="2400" b="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82694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Отрицание общих высказываний.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1142984"/>
          <a:ext cx="7358113" cy="2616199"/>
        </p:xfrm>
        <a:graphic>
          <a:graphicData uri="http://schemas.openxmlformats.org/drawingml/2006/table">
            <a:tbl>
              <a:tblPr/>
              <a:tblGrid>
                <a:gridCol w="410785"/>
                <a:gridCol w="2198786"/>
                <a:gridCol w="4748542"/>
              </a:tblGrid>
              <a:tr h="2889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83" marR="6448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Высказывание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83" marR="6448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Отрицание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83" marR="6448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1399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83" marR="6448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Квадрат любого числа больше самого числа.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83" marR="6448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Существует хотя бы одно число, квадрат которого меньше или равен самому числу.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  Неверно, что квадрат любого числа больше самого числа.</a:t>
                      </a:r>
                    </a:p>
                    <a:p>
                      <a:pPr marL="342900" indent="-342900">
                        <a:buNone/>
                      </a:pP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83" marR="6448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928794" y="5286388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4929198"/>
            <a:ext cx="1369119" cy="361951"/>
          </a:xfrm>
          <a:prstGeom prst="rect">
            <a:avLst/>
          </a:prstGeom>
          <a:noFill/>
        </p:spPr>
      </p:pic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4071934" y="4929198"/>
            <a:ext cx="18573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Отрицание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4929198"/>
            <a:ext cx="1826208" cy="352426"/>
          </a:xfrm>
          <a:prstGeom prst="rect">
            <a:avLst/>
          </a:prstGeom>
          <a:noFill/>
        </p:spPr>
      </p:pic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928794" y="5572140"/>
          <a:ext cx="4676775" cy="594360"/>
        </p:xfrm>
        <a:graphic>
          <a:graphicData uri="http://schemas.openxmlformats.org/drawingml/2006/table">
            <a:tbl>
              <a:tblPr/>
              <a:tblGrid>
                <a:gridCol w="4676775"/>
              </a:tblGrid>
              <a:tr h="0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  <a:tabLst>
                          <a:tab pos="210502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spcAft>
                          <a:spcPts val="0"/>
                        </a:spcAft>
                        <a:tabLst>
                          <a:tab pos="210502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spcAft>
                          <a:spcPts val="0"/>
                        </a:spcAft>
                        <a:tabLst>
                          <a:tab pos="2105025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pic>
        <p:nvPicPr>
          <p:cNvPr id="20497" name="Picture 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715016"/>
            <a:ext cx="3500462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183880" cy="467774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Отрицание высказывания о существовании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есть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общее высказывание.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 логическом языке это выглядит так:</a:t>
            </a:r>
            <a:r>
              <a:rPr lang="ru-RU" sz="2400" dirty="0" smtClean="0"/>
              <a:t>                          </a:t>
            </a:r>
            <a:br>
              <a:rPr lang="ru-RU" sz="2400" dirty="0" smtClean="0"/>
            </a:br>
            <a:r>
              <a:rPr lang="ru-RU" sz="2400" dirty="0" smtClean="0"/>
              <a:t>                           </a:t>
            </a:r>
            <a:br>
              <a:rPr lang="ru-RU" sz="2400" dirty="0" smtClean="0"/>
            </a:br>
            <a:r>
              <a:rPr lang="ru-RU" sz="2400" dirty="0" smtClean="0"/>
              <a:t>                              </a:t>
            </a:r>
            <a:endParaRPr lang="ru-RU" sz="2400" b="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8983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 </a:t>
            </a:r>
            <a:r>
              <a:rPr lang="ru-RU" sz="2200" b="1" dirty="0" smtClean="0">
                <a:solidFill>
                  <a:srgbClr val="002060"/>
                </a:solidFill>
              </a:rPr>
              <a:t>Отрицание высказываний о существовании</a:t>
            </a:r>
            <a:endParaRPr lang="ru-RU" sz="2200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08511766"/>
              </p:ext>
            </p:extLst>
          </p:nvPr>
        </p:nvGraphicFramePr>
        <p:xfrm>
          <a:off x="1071537" y="1397000"/>
          <a:ext cx="7143801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1806"/>
                <a:gridCol w="3013812"/>
                <a:gridCol w="348818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Высказывание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Отрицание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Некоторые птицы умеют плавать.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Ни одна птица не умеет плавать.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Существуют натуральные числа, квадрат</a:t>
                      </a:r>
                      <a:r>
                        <a:rPr kumimoji="0" lang="ru-RU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суммы которых равен 5.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Неверно ,что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существуют натуральные числа,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квадрат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суммы  которых равен 5.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072074"/>
            <a:ext cx="2024064" cy="428628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3929058" y="5143512"/>
            <a:ext cx="12223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Отрицани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</a:rPr>
              <a:t>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072074"/>
            <a:ext cx="1928826" cy="357190"/>
          </a:xfrm>
          <a:prstGeom prst="rect">
            <a:avLst/>
          </a:prstGeom>
          <a:noFill/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15951606"/>
              </p:ext>
            </p:extLst>
          </p:nvPr>
        </p:nvGraphicFramePr>
        <p:xfrm>
          <a:off x="1785918" y="5643578"/>
          <a:ext cx="4676775" cy="665742"/>
        </p:xfrm>
        <a:graphic>
          <a:graphicData uri="http://schemas.openxmlformats.org/drawingml/2006/table">
            <a:tbl>
              <a:tblPr/>
              <a:tblGrid>
                <a:gridCol w="4676775"/>
              </a:tblGrid>
              <a:tr h="665742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  <a:tabLst>
                          <a:tab pos="2105025" algn="l"/>
                        </a:tabLs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5733256"/>
            <a:ext cx="3000396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7048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Логическое следование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857224" y="1428733"/>
          <a:ext cx="7429552" cy="2300305"/>
        </p:xfrm>
        <a:graphic>
          <a:graphicData uri="http://schemas.openxmlformats.org/drawingml/2006/table">
            <a:tbl>
              <a:tblPr/>
              <a:tblGrid>
                <a:gridCol w="630364"/>
                <a:gridCol w="3255520"/>
                <a:gridCol w="3543668"/>
              </a:tblGrid>
              <a:tr h="3286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Если…, то…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Из того, что…, следует, что…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5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натуральное число делится на 9, 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то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оно делится на 3.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Из того, что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натуральное число делится на 9, 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следует, что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оно делится на 3.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5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1б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Если</a:t>
                      </a: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 натуральное число делится на 3, </a:t>
                      </a: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то</a:t>
                      </a: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 оно делится на 9.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Из того, что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натуральное число делится на 3, 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следует, что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оно делится на 9.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521" name="Picture 1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8001032"/>
            <a:ext cx="247650" cy="209550"/>
          </a:xfrm>
          <a:prstGeom prst="rect">
            <a:avLst/>
          </a:prstGeom>
          <a:noFill/>
        </p:spPr>
      </p:pic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857224" y="3929066"/>
            <a:ext cx="7429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краткой записи соответствующих высказываний на математическом языке в математике имеется специальный знак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24" name="Picture 2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4286256"/>
            <a:ext cx="428628" cy="36268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28662" y="4786322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а)  </a:t>
            </a:r>
            <a:r>
              <a:rPr lang="en-US" dirty="0" smtClean="0"/>
              <a:t>n </a:t>
            </a:r>
            <a:r>
              <a:rPr lang="ru-RU" dirty="0" smtClean="0"/>
              <a:t>делится на 9⟹ </a:t>
            </a:r>
            <a:r>
              <a:rPr lang="en-US" i="1" dirty="0" smtClean="0"/>
              <a:t>n</a:t>
            </a:r>
            <a:r>
              <a:rPr lang="ru-RU" dirty="0" smtClean="0"/>
              <a:t> делится на 3</a:t>
            </a:r>
          </a:p>
          <a:p>
            <a:r>
              <a:rPr lang="en-US" dirty="0" smtClean="0"/>
              <a:t>   </a:t>
            </a:r>
            <a:r>
              <a:rPr lang="ru-RU" dirty="0" smtClean="0"/>
              <a:t>  б) </a:t>
            </a:r>
            <a:r>
              <a:rPr lang="en-US" dirty="0" smtClean="0"/>
              <a:t>n </a:t>
            </a:r>
            <a:r>
              <a:rPr lang="ru-RU" dirty="0" smtClean="0"/>
              <a:t>делится на 3 ⟹ </a:t>
            </a:r>
            <a:r>
              <a:rPr lang="en-US" i="1" dirty="0" smtClean="0"/>
              <a:t>n</a:t>
            </a:r>
            <a:r>
              <a:rPr lang="ru-RU" dirty="0" smtClean="0"/>
              <a:t> делится на 9 ,   </a:t>
            </a:r>
            <a:r>
              <a:rPr lang="en-US" dirty="0" smtClean="0"/>
              <a:t>n</a:t>
            </a:r>
            <a:r>
              <a:rPr lang="ru-RU" dirty="0" smtClean="0"/>
              <a:t>      </a:t>
            </a:r>
            <a:r>
              <a:rPr lang="en-US" dirty="0" smtClean="0"/>
              <a:t>N</a:t>
            </a:r>
            <a:r>
              <a:rPr lang="ru-RU" dirty="0" smtClean="0"/>
              <a:t>  </a:t>
            </a:r>
          </a:p>
          <a:p>
            <a:r>
              <a:rPr lang="en-US" i="1" dirty="0" smtClean="0"/>
              <a:t> </a:t>
            </a:r>
            <a:r>
              <a:rPr lang="ru-RU" i="1" dirty="0" smtClean="0"/>
              <a:t>                                                                </a:t>
            </a:r>
            <a:r>
              <a:rPr lang="en-US" i="1" dirty="0" smtClean="0"/>
              <a:t> </a:t>
            </a:r>
            <a:endParaRPr lang="ru-RU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5072074"/>
            <a:ext cx="194831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Следование и равносильность</a:t>
            </a:r>
          </a:p>
          <a:p>
            <a:pPr marL="0" indent="0">
              <a:buNone/>
            </a:pPr>
            <a:r>
              <a:rPr lang="ru-RU" dirty="0" smtClean="0"/>
              <a:t>Понятие </a:t>
            </a:r>
            <a:r>
              <a:rPr lang="ru-RU" b="1" i="1" dirty="0" smtClean="0"/>
              <a:t>следования</a:t>
            </a:r>
            <a:r>
              <a:rPr lang="ru-RU" dirty="0" smtClean="0"/>
              <a:t>, оказывается, тесно связано с понятием </a:t>
            </a:r>
            <a:r>
              <a:rPr lang="ru-RU" b="1" i="1" dirty="0" smtClean="0"/>
              <a:t>равносильности. </a:t>
            </a:r>
          </a:p>
          <a:p>
            <a:pPr marL="0" indent="0">
              <a:buNone/>
            </a:pPr>
            <a:r>
              <a:rPr lang="ru-RU" dirty="0" smtClean="0"/>
              <a:t>Например, предложения </a:t>
            </a:r>
            <a:r>
              <a:rPr lang="ru-RU" dirty="0" err="1" smtClean="0"/>
              <a:t>х</a:t>
            </a:r>
            <a:r>
              <a:rPr lang="ru-RU" dirty="0" smtClean="0"/>
              <a:t> &lt; у и у &gt; </a:t>
            </a:r>
            <a:r>
              <a:rPr lang="en-US" dirty="0" smtClean="0"/>
              <a:t>x</a:t>
            </a:r>
            <a:r>
              <a:rPr lang="ru-RU" dirty="0" smtClean="0"/>
              <a:t> означают одно и то же, равносильны:</a:t>
            </a:r>
          </a:p>
          <a:p>
            <a:pPr marL="0" indent="0">
              <a:buNone/>
            </a:pPr>
            <a:r>
              <a:rPr lang="ru-RU" dirty="0" err="1" smtClean="0"/>
              <a:t>х</a:t>
            </a:r>
            <a:r>
              <a:rPr lang="ru-RU" dirty="0" smtClean="0"/>
              <a:t> &lt; у      </a:t>
            </a:r>
            <a:r>
              <a:rPr lang="ru-RU" dirty="0" err="1" smtClean="0"/>
              <a:t>у</a:t>
            </a:r>
            <a:r>
              <a:rPr lang="ru-RU" dirty="0" smtClean="0"/>
              <a:t> &gt; </a:t>
            </a:r>
            <a:r>
              <a:rPr lang="ru-RU" dirty="0" err="1" smtClean="0"/>
              <a:t>х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речи знак равносильности выражается с помощью таких оборотов, как: </a:t>
            </a:r>
            <a:r>
              <a:rPr lang="ru-RU" b="1" i="1" dirty="0" smtClean="0"/>
              <a:t>«тогда и только тогда», «если и только если», «в том и только том случае», «это значит», «необходимо и достаточно» </a:t>
            </a:r>
            <a:r>
              <a:rPr lang="ru-RU" dirty="0" smtClean="0"/>
              <a:t>и др. </a:t>
            </a:r>
            <a:endParaRPr lang="ru-RU" b="1" i="1" dirty="0" smtClean="0"/>
          </a:p>
          <a:p>
            <a:endParaRPr lang="ru-RU" b="1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3000372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Например, </a:t>
            </a:r>
            <a:r>
              <a:rPr lang="ru-RU" b="1" dirty="0" smtClean="0"/>
              <a:t>определение параллелограмма </a:t>
            </a:r>
            <a:r>
              <a:rPr lang="ru-RU" dirty="0" smtClean="0"/>
              <a:t>на математическом языке можно записать так:</a:t>
            </a:r>
          </a:p>
          <a:p>
            <a:pPr marL="0" indent="0" algn="ctr">
              <a:buNone/>
            </a:pPr>
            <a:r>
              <a:rPr lang="ru-RU" i="1" dirty="0" smtClean="0"/>
              <a:t>           </a:t>
            </a:r>
            <a:endParaRPr lang="en-US" i="1" dirty="0" smtClean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          ABCD</a:t>
            </a:r>
            <a:r>
              <a:rPr lang="ru-RU" i="1" dirty="0" smtClean="0"/>
              <a:t> – параллелограмм </a:t>
            </a:r>
            <a:endParaRPr lang="ru-RU" i="1" dirty="0"/>
          </a:p>
        </p:txBody>
      </p:sp>
      <p:sp>
        <p:nvSpPr>
          <p:cNvPr id="2" name="TextBox 1"/>
          <p:cNvSpPr txBox="1"/>
          <p:nvPr/>
        </p:nvSpPr>
        <p:spPr>
          <a:xfrm>
            <a:off x="2026546" y="4092754"/>
            <a:ext cx="5378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2800" dirty="0" smtClean="0"/>
              <a:t>AB  CD, AD  BC.</a:t>
            </a:r>
            <a:endParaRPr lang="ru-RU" sz="28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900" y="4092754"/>
            <a:ext cx="195263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279" y="4110683"/>
            <a:ext cx="195263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677" y="4014396"/>
            <a:ext cx="644079" cy="644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88677" y="3829730"/>
            <a:ext cx="644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D f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068960"/>
            <a:ext cx="5832648" cy="15895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55318" cy="5735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Хочешь рассуждать – рисуй!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b="1" dirty="0" smtClean="0"/>
              <a:t>Задача 1.</a:t>
            </a:r>
            <a:r>
              <a:rPr lang="ru-RU" sz="2000" dirty="0" smtClean="0"/>
              <a:t> Однозначные числа 1,2, 3, 4, 5, 6, 7, 8, 9 разделены на </a:t>
            </a:r>
            <a:r>
              <a:rPr lang="ru-RU" sz="2000" smtClean="0"/>
              <a:t>4 множества: </a:t>
            </a: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I</a:t>
            </a:r>
            <a:r>
              <a:rPr lang="ru-RU" sz="2000" dirty="0" smtClean="0"/>
              <a:t> – четные и не делящиеся на 3 -     А =            ;                       </a:t>
            </a:r>
          </a:p>
          <a:p>
            <a:pPr marL="0" indent="0">
              <a:buNone/>
            </a:pPr>
            <a:r>
              <a:rPr lang="en-US" sz="2000" dirty="0" smtClean="0"/>
              <a:t>II</a:t>
            </a:r>
            <a:r>
              <a:rPr lang="ru-RU" sz="2000" dirty="0" smtClean="0"/>
              <a:t> –четные и делящиеся на 3   -      В=     ;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IV</a:t>
            </a:r>
            <a:r>
              <a:rPr lang="ru-RU" sz="2000" dirty="0" smtClean="0"/>
              <a:t> –нечетные и не делящиеся на 3 –   </a:t>
            </a:r>
            <a:r>
              <a:rPr lang="en-US" sz="2000" dirty="0" smtClean="0"/>
              <a:t>D</a:t>
            </a:r>
            <a:r>
              <a:rPr lang="ru-RU" sz="2000" dirty="0" smtClean="0"/>
              <a:t>=          .</a:t>
            </a:r>
          </a:p>
          <a:p>
            <a:pPr marL="0" indent="0">
              <a:buNone/>
            </a:pPr>
            <a:r>
              <a:rPr lang="ru-RU" sz="2000" dirty="0" smtClean="0"/>
              <a:t>Как ответить на </a:t>
            </a:r>
            <a:r>
              <a:rPr lang="ru-RU" sz="2000" b="1" dirty="0" smtClean="0"/>
              <a:t>вопрос </a:t>
            </a:r>
            <a:r>
              <a:rPr lang="ru-RU" sz="2000" dirty="0" smtClean="0"/>
              <a:t>– </a:t>
            </a:r>
            <a:r>
              <a:rPr lang="ru-RU" sz="2000" b="1" dirty="0" smtClean="0"/>
              <a:t>сколько среди этих чисел таких, которые четны </a:t>
            </a:r>
            <a:r>
              <a:rPr lang="ru-RU" sz="2000" b="1" u="sng" dirty="0" smtClean="0"/>
              <a:t>или </a:t>
            </a:r>
            <a:r>
              <a:rPr lang="ru-RU" sz="2000" b="1" dirty="0" smtClean="0"/>
              <a:t>делятся на 3?</a:t>
            </a:r>
            <a:r>
              <a:rPr lang="ru-RU" sz="2000" dirty="0" smtClean="0"/>
              <a:t> – </a:t>
            </a:r>
          </a:p>
          <a:p>
            <a:pPr marL="0" indent="0">
              <a:buNone/>
            </a:pPr>
            <a:r>
              <a:rPr lang="ru-RU" sz="2000" dirty="0" smtClean="0"/>
              <a:t>Понимая ИЛИ в неразделительном смысле, нужно объединить и пересчитать все четные числа и все делящиеся на 3, включая 6, которое и четно, и делится на 3, т.е. А                        </a:t>
            </a:r>
            <a:endParaRPr lang="en-US" sz="2000" dirty="0" smtClean="0"/>
          </a:p>
          <a:p>
            <a:pPr marL="0" lvl="0" indent="0">
              <a:buNone/>
            </a:pPr>
            <a:r>
              <a:rPr lang="ru-RU" sz="2000" dirty="0">
                <a:ea typeface="Times New Roman" pitchFamily="18" charset="0"/>
                <a:cs typeface="Times New Roman" pitchFamily="18" charset="0"/>
              </a:rPr>
              <a:t>А как ответить на </a:t>
            </a:r>
            <a:r>
              <a:rPr lang="ru-RU" sz="2000" b="1" dirty="0">
                <a:ea typeface="Times New Roman" pitchFamily="18" charset="0"/>
                <a:cs typeface="Times New Roman" pitchFamily="18" charset="0"/>
              </a:rPr>
              <a:t>вопрос – сколько среди этих чисел </a:t>
            </a:r>
            <a:r>
              <a:rPr lang="en-US" sz="2000" b="1" dirty="0"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000" b="1" u="sng" dirty="0"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>
                <a:ea typeface="Times New Roman" pitchFamily="18" charset="0"/>
                <a:cs typeface="Times New Roman" pitchFamily="18" charset="0"/>
              </a:rPr>
              <a:t> четны </a:t>
            </a:r>
            <a:r>
              <a:rPr lang="ru-RU" sz="2000" b="1" u="sng" dirty="0"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>
                <a:ea typeface="Times New Roman" pitchFamily="18" charset="0"/>
                <a:cs typeface="Times New Roman" pitchFamily="18" charset="0"/>
              </a:rPr>
              <a:t> делятся на 3?- </a:t>
            </a:r>
            <a:r>
              <a:rPr lang="ru-RU" sz="2000" dirty="0">
                <a:ea typeface="Times New Roman" pitchFamily="18" charset="0"/>
                <a:cs typeface="Times New Roman" pitchFamily="18" charset="0"/>
              </a:rPr>
              <a:t>Ответ в условии задачи – одно число </a:t>
            </a:r>
            <a:r>
              <a:rPr lang="ru-RU" sz="2000" dirty="0" smtClean="0">
                <a:ea typeface="Times New Roman" pitchFamily="18" charset="0"/>
                <a:cs typeface="Times New Roman" pitchFamily="18" charset="0"/>
              </a:rPr>
              <a:t>6, т.е. А</a:t>
            </a:r>
            <a:r>
              <a:rPr lang="ru-RU" sz="2000" dirty="0" smtClean="0"/>
              <a:t>   </a:t>
            </a:r>
            <a:r>
              <a:rPr lang="en-US" sz="2000" dirty="0" smtClean="0"/>
              <a:t>B</a:t>
            </a:r>
            <a:r>
              <a:rPr lang="ru-RU" sz="2000" dirty="0" smtClean="0"/>
              <a:t>   </a:t>
            </a:r>
            <a:r>
              <a:rPr lang="en-US" sz="2000" dirty="0" smtClean="0"/>
              <a:t>C =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sz="2000" dirty="0"/>
          </a:p>
        </p:txBody>
      </p:sp>
      <p:pic>
        <p:nvPicPr>
          <p:cNvPr id="28699" name="Picture 2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9673" y="1535587"/>
            <a:ext cx="857256" cy="285752"/>
          </a:xfrm>
          <a:prstGeom prst="rect">
            <a:avLst/>
          </a:prstGeom>
          <a:noFill/>
        </p:spPr>
      </p:pic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-630238" y="6667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502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8702" name="Picture 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59172" y="1846103"/>
            <a:ext cx="381001" cy="335281"/>
          </a:xfrm>
          <a:prstGeom prst="rect">
            <a:avLst/>
          </a:prstGeom>
          <a:noFill/>
        </p:spPr>
      </p:pic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-630238" y="6667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502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706" name="Rectangle 34"/>
          <p:cNvSpPr>
            <a:spLocks noChangeArrowheads="1"/>
          </p:cNvSpPr>
          <p:nvPr/>
        </p:nvSpPr>
        <p:spPr bwMode="auto">
          <a:xfrm>
            <a:off x="251520" y="2085937"/>
            <a:ext cx="66437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 нечетные и делящиеся на 3 –    С=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pic>
        <p:nvPicPr>
          <p:cNvPr id="28705" name="Picture 3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59172" y="2124798"/>
            <a:ext cx="571504" cy="322387"/>
          </a:xfrm>
          <a:prstGeom prst="rect">
            <a:avLst/>
          </a:prstGeom>
          <a:noFill/>
        </p:spPr>
      </p:pic>
      <p:sp>
        <p:nvSpPr>
          <p:cNvPr id="28707" name="Rectangle 35"/>
          <p:cNvSpPr>
            <a:spLocks noChangeArrowheads="1"/>
          </p:cNvSpPr>
          <p:nvPr/>
        </p:nvSpPr>
        <p:spPr bwMode="auto">
          <a:xfrm>
            <a:off x="-630238" y="6667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502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709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08" name="Picture 3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0172" y="2544066"/>
            <a:ext cx="755082" cy="313430"/>
          </a:xfrm>
          <a:prstGeom prst="rect">
            <a:avLst/>
          </a:prstGeom>
          <a:noFill/>
        </p:spPr>
      </p:pic>
      <p:pic>
        <p:nvPicPr>
          <p:cNvPr id="28711" name="Picture 3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4421364"/>
            <a:ext cx="2000264" cy="357190"/>
          </a:xfrm>
          <a:prstGeom prst="rect">
            <a:avLst/>
          </a:prstGeom>
          <a:noFill/>
        </p:spPr>
      </p:pic>
      <p:sp>
        <p:nvSpPr>
          <p:cNvPr id="28713" name="Rectangle 41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719" name="Rectangle 47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3710" y="5373216"/>
            <a:ext cx="172101" cy="291247"/>
          </a:xfrm>
          <a:prstGeom prst="rect">
            <a:avLst/>
          </a:prstGeom>
          <a:noFill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5373216"/>
            <a:ext cx="172101" cy="291247"/>
          </a:xfrm>
          <a:prstGeom prst="rect">
            <a:avLst/>
          </a:prstGeom>
          <a:noFill/>
        </p:spPr>
      </p:pic>
      <p:pic>
        <p:nvPicPr>
          <p:cNvPr id="17" name="Picture 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71306" y="5373216"/>
            <a:ext cx="381001" cy="335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30352"/>
            <a:ext cx="8258204" cy="575616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50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  </a:t>
            </a:r>
            <a:r>
              <a:rPr lang="ru-RU" sz="5000" b="1" dirty="0">
                <a:solidFill>
                  <a:srgbClr val="002060"/>
                </a:solidFill>
                <a:cs typeface="Times New Roman" pitchFamily="18" charset="0"/>
              </a:rPr>
              <a:t>О</a:t>
            </a:r>
            <a:r>
              <a:rPr lang="ru-RU" sz="5000" b="1" dirty="0" smtClean="0">
                <a:solidFill>
                  <a:srgbClr val="002060"/>
                </a:solidFill>
                <a:cs typeface="Times New Roman" pitchFamily="18" charset="0"/>
              </a:rPr>
              <a:t>главление</a:t>
            </a:r>
            <a:endParaRPr lang="ru-RU" sz="50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5000" dirty="0" smtClean="0">
                <a:cs typeface="Times New Roman" pitchFamily="18" charset="0"/>
              </a:rPr>
              <a:t>I</a:t>
            </a:r>
            <a:r>
              <a:rPr lang="ru-RU" sz="5000" dirty="0" smtClean="0">
                <a:cs typeface="Times New Roman" pitchFamily="18" charset="0"/>
              </a:rPr>
              <a:t>. Введение.</a:t>
            </a:r>
          </a:p>
          <a:p>
            <a:pPr marL="0" indent="0">
              <a:buNone/>
            </a:pPr>
            <a:r>
              <a:rPr lang="en-US" sz="5000" dirty="0" smtClean="0">
                <a:cs typeface="Times New Roman" pitchFamily="18" charset="0"/>
              </a:rPr>
              <a:t>II</a:t>
            </a:r>
            <a:r>
              <a:rPr lang="ru-RU" sz="5000" dirty="0" smtClean="0">
                <a:cs typeface="Times New Roman" pitchFamily="18" charset="0"/>
              </a:rPr>
              <a:t>. Основная часть.</a:t>
            </a:r>
          </a:p>
          <a:p>
            <a:pPr marL="0" indent="0">
              <a:buNone/>
            </a:pPr>
            <a:r>
              <a:rPr lang="ru-RU" sz="5000" dirty="0" smtClean="0">
                <a:cs typeface="Times New Roman" pitchFamily="18" charset="0"/>
              </a:rPr>
              <a:t>1.Как и почему появился язык математической логики?</a:t>
            </a:r>
          </a:p>
          <a:p>
            <a:pPr marL="0" indent="0">
              <a:buNone/>
            </a:pPr>
            <a:r>
              <a:rPr lang="ru-RU" sz="5000" dirty="0" smtClean="0">
                <a:cs typeface="Times New Roman" pitchFamily="18" charset="0"/>
              </a:rPr>
              <a:t>2.Зачем изучать формальный язык математики?</a:t>
            </a:r>
          </a:p>
          <a:p>
            <a:pPr marL="0" indent="0">
              <a:buNone/>
            </a:pPr>
            <a:r>
              <a:rPr lang="ru-RU" sz="5000" dirty="0" smtClean="0">
                <a:cs typeface="Times New Roman" pitchFamily="18" charset="0"/>
              </a:rPr>
              <a:t>3.Об истории возникновения логического языка.</a:t>
            </a:r>
          </a:p>
          <a:p>
            <a:pPr marL="0" indent="0">
              <a:buNone/>
            </a:pPr>
            <a:r>
              <a:rPr lang="ru-RU" sz="5000" dirty="0" smtClean="0">
                <a:cs typeface="Times New Roman" pitchFamily="18" charset="0"/>
              </a:rPr>
              <a:t>4. Язык и логика</a:t>
            </a:r>
          </a:p>
          <a:p>
            <a:pPr marL="0" indent="0">
              <a:buNone/>
            </a:pPr>
            <a:r>
              <a:rPr lang="ru-RU" sz="5000" dirty="0" smtClean="0">
                <a:cs typeface="Times New Roman" pitchFamily="18" charset="0"/>
              </a:rPr>
              <a:t>5. Отрицание высказываний.</a:t>
            </a:r>
          </a:p>
          <a:p>
            <a:pPr marL="0" indent="0">
              <a:buNone/>
            </a:pPr>
            <a:r>
              <a:rPr lang="ru-RU" sz="5000" dirty="0" smtClean="0">
                <a:cs typeface="Times New Roman" pitchFamily="18" charset="0"/>
              </a:rPr>
              <a:t>6.Переменная.</a:t>
            </a:r>
          </a:p>
          <a:p>
            <a:pPr marL="0" indent="0">
              <a:buNone/>
            </a:pPr>
            <a:r>
              <a:rPr lang="ru-RU" sz="5000" dirty="0" smtClean="0">
                <a:cs typeface="Times New Roman" pitchFamily="18" charset="0"/>
              </a:rPr>
              <a:t>7.Логическое следование.</a:t>
            </a:r>
          </a:p>
          <a:p>
            <a:pPr marL="0" indent="0">
              <a:buNone/>
            </a:pPr>
            <a:r>
              <a:rPr lang="ru-RU" sz="5000" dirty="0" smtClean="0">
                <a:cs typeface="Times New Roman" pitchFamily="18" charset="0"/>
              </a:rPr>
              <a:t>8. Использование основных математических символов и логических операторов в теории вероятностей.</a:t>
            </a:r>
          </a:p>
          <a:p>
            <a:pPr marL="0" indent="0">
              <a:buNone/>
            </a:pPr>
            <a:r>
              <a:rPr lang="ru-RU" sz="5000" dirty="0" smtClean="0">
                <a:cs typeface="Times New Roman" pitchFamily="18" charset="0"/>
              </a:rPr>
              <a:t>9. Примеры заданий с использованием операторов и основных математических символов при решении алгебраических задач.</a:t>
            </a:r>
          </a:p>
          <a:p>
            <a:pPr marL="0" indent="0">
              <a:buNone/>
            </a:pPr>
            <a:r>
              <a:rPr lang="en-US" sz="5000" dirty="0" smtClean="0">
                <a:cs typeface="Times New Roman" pitchFamily="18" charset="0"/>
              </a:rPr>
              <a:t>III</a:t>
            </a:r>
            <a:r>
              <a:rPr lang="ru-RU" sz="5000" dirty="0" smtClean="0">
                <a:cs typeface="Times New Roman" pitchFamily="18" charset="0"/>
              </a:rPr>
              <a:t>. Заключение.</a:t>
            </a:r>
          </a:p>
          <a:p>
            <a:pPr marL="0" indent="0">
              <a:buNone/>
            </a:pPr>
            <a:r>
              <a:rPr lang="en-US" sz="5000" dirty="0" smtClean="0">
                <a:cs typeface="Times New Roman" pitchFamily="18" charset="0"/>
              </a:rPr>
              <a:t>IV</a:t>
            </a:r>
            <a:r>
              <a:rPr lang="ru-RU" sz="5000" dirty="0" smtClean="0">
                <a:cs typeface="Times New Roman" pitchFamily="18" charset="0"/>
              </a:rPr>
              <a:t>. Литература.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Аркадий, Виктор, Григорий и Сергей участвовали в шахматном турнире. Известно, что Виктор не занял первого места, Сергей получил приз за второе место, Аркадий не занял ни первого, ни последнего места. Какое место занял каждый из ребят?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39330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430926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4695475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07604" y="506480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6" y="389240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03848" y="423850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190032" y="467859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75653" y="506480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IV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7" idx="3"/>
            <a:endCxn id="10" idx="1"/>
          </p:cNvCxnSpPr>
          <p:nvPr/>
        </p:nvCxnSpPr>
        <p:spPr>
          <a:xfrm flipV="1">
            <a:off x="1403648" y="4077072"/>
            <a:ext cx="1872208" cy="41685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6" idx="3"/>
            <a:endCxn id="10" idx="1"/>
          </p:cNvCxnSpPr>
          <p:nvPr/>
        </p:nvCxnSpPr>
        <p:spPr>
          <a:xfrm flipV="1">
            <a:off x="1403648" y="4077072"/>
            <a:ext cx="1872208" cy="4065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6" idx="3"/>
            <a:endCxn id="13" idx="1"/>
          </p:cNvCxnSpPr>
          <p:nvPr/>
        </p:nvCxnSpPr>
        <p:spPr>
          <a:xfrm>
            <a:off x="1403648" y="4117722"/>
            <a:ext cx="1772005" cy="113175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6" idx="3"/>
            <a:endCxn id="12" idx="1"/>
          </p:cNvCxnSpPr>
          <p:nvPr/>
        </p:nvCxnSpPr>
        <p:spPr>
          <a:xfrm>
            <a:off x="1403648" y="4117722"/>
            <a:ext cx="1786384" cy="74553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7" idx="3"/>
            <a:endCxn id="13" idx="1"/>
          </p:cNvCxnSpPr>
          <p:nvPr/>
        </p:nvCxnSpPr>
        <p:spPr>
          <a:xfrm>
            <a:off x="1403648" y="4493928"/>
            <a:ext cx="1772005" cy="755545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8" idx="3"/>
            <a:endCxn id="10" idx="1"/>
          </p:cNvCxnSpPr>
          <p:nvPr/>
        </p:nvCxnSpPr>
        <p:spPr>
          <a:xfrm flipV="1">
            <a:off x="1367644" y="4077072"/>
            <a:ext cx="1908212" cy="803069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9" idx="3"/>
            <a:endCxn id="11" idx="1"/>
          </p:cNvCxnSpPr>
          <p:nvPr/>
        </p:nvCxnSpPr>
        <p:spPr>
          <a:xfrm flipV="1">
            <a:off x="1367644" y="4423172"/>
            <a:ext cx="1836204" cy="8263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923928" y="4261738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Пояснение к схеме</a:t>
            </a:r>
          </a:p>
          <a:p>
            <a:r>
              <a:rPr lang="ru-RU" dirty="0" smtClean="0"/>
              <a:t>Тонкая линия – место не занято</a:t>
            </a:r>
          </a:p>
          <a:p>
            <a:r>
              <a:rPr lang="ru-RU" dirty="0" smtClean="0"/>
              <a:t>Жирная линия – место занято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323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0060" y="764704"/>
            <a:ext cx="8183880" cy="51132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Использование  основных математических символов и логических операторов в теории вероятностей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b="1" dirty="0" smtClean="0"/>
              <a:t>Сложное событие (а или в)</a:t>
            </a:r>
            <a:r>
              <a:rPr lang="ru-RU" sz="2000" dirty="0" smtClean="0"/>
              <a:t>: а     </a:t>
            </a:r>
            <a:r>
              <a:rPr lang="en-US" sz="2000" dirty="0" smtClean="0"/>
              <a:t>b </a:t>
            </a:r>
            <a:r>
              <a:rPr lang="ru-RU" sz="2000" dirty="0" smtClean="0"/>
              <a:t>, </a:t>
            </a:r>
            <a:r>
              <a:rPr lang="ru-RU" sz="2000" dirty="0" err="1" smtClean="0"/>
              <a:t>а+</a:t>
            </a:r>
            <a:r>
              <a:rPr lang="en-US" sz="2000" dirty="0" smtClean="0"/>
              <a:t>b</a:t>
            </a:r>
            <a:r>
              <a:rPr lang="ru-RU" sz="2000" dirty="0" smtClean="0"/>
              <a:t>. Если события а  и </a:t>
            </a:r>
            <a:r>
              <a:rPr lang="en-US" sz="2000" dirty="0" smtClean="0"/>
              <a:t>b</a:t>
            </a:r>
            <a:r>
              <a:rPr lang="ru-RU" sz="2000" dirty="0" smtClean="0"/>
              <a:t> несовместны, то </a:t>
            </a:r>
            <a:r>
              <a:rPr lang="en-US" sz="2000" dirty="0" smtClean="0"/>
              <a:t> p(a    b)=p(a) +p(b)</a:t>
            </a:r>
          </a:p>
          <a:p>
            <a:pPr marL="0" indent="0">
              <a:buNone/>
            </a:pPr>
            <a:r>
              <a:rPr lang="ru-RU" sz="2000" b="1" dirty="0" smtClean="0"/>
              <a:t>Вероятность суммы двух несовместных событий равна сумме вероятностей     каждого из событий.</a:t>
            </a:r>
            <a:endParaRPr lang="en-US" sz="2000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ru-RU" sz="2000" dirty="0" smtClean="0"/>
              <a:t>Два единственно возможных и несовместных события называют </a:t>
            </a:r>
            <a:r>
              <a:rPr lang="ru-RU" sz="2000" b="1" dirty="0" smtClean="0"/>
              <a:t>ПРОТИВОПОЛОЖНЫМИ </a:t>
            </a:r>
            <a:r>
              <a:rPr lang="ru-RU" sz="2000" dirty="0" smtClean="0"/>
              <a:t>событиями. </a:t>
            </a:r>
            <a:endParaRPr lang="en-US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en-US" sz="2000" b="1" dirty="0" smtClean="0"/>
              <a:t> </a:t>
            </a:r>
            <a:r>
              <a:rPr lang="ru-RU" sz="2000" b="1" dirty="0" err="1" smtClean="0"/>
              <a:t>р</a:t>
            </a:r>
            <a:r>
              <a:rPr lang="ru-RU" sz="2000" b="1" dirty="0" smtClean="0"/>
              <a:t> (¬</a:t>
            </a:r>
            <a:r>
              <a:rPr lang="en-US" sz="2000" b="1" dirty="0" smtClean="0"/>
              <a:t>a</a:t>
            </a:r>
            <a:r>
              <a:rPr lang="ru-RU" sz="2000" b="1" dirty="0" smtClean="0"/>
              <a:t>) = 1– </a:t>
            </a:r>
            <a:r>
              <a:rPr lang="en-US" sz="2000" b="1" dirty="0" smtClean="0"/>
              <a:t>p</a:t>
            </a:r>
            <a:r>
              <a:rPr lang="ru-RU" sz="2000" b="1" dirty="0" smtClean="0"/>
              <a:t>(</a:t>
            </a:r>
            <a:r>
              <a:rPr lang="en-US" sz="2000" b="1" dirty="0" smtClean="0"/>
              <a:t>a</a:t>
            </a:r>
            <a:r>
              <a:rPr lang="ru-RU" sz="2000" b="1" dirty="0" smtClean="0"/>
              <a:t>).</a:t>
            </a:r>
            <a:endParaRPr lang="ru-RU" sz="2000" dirty="0" smtClean="0"/>
          </a:p>
          <a:p>
            <a:endParaRPr lang="ru-RU" sz="2000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134717"/>
            <a:ext cx="214314" cy="428628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1824471"/>
            <a:ext cx="214314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Для двух независимых и совместных событий</a:t>
            </a:r>
            <a:r>
              <a:rPr lang="ru-RU" sz="2000" dirty="0" smtClean="0"/>
              <a:t> </a:t>
            </a:r>
            <a:r>
              <a:rPr lang="en-US" sz="2000" b="1" dirty="0" smtClean="0"/>
              <a:t>a</a:t>
            </a:r>
            <a:r>
              <a:rPr lang="ru-RU" sz="2000" dirty="0" smtClean="0"/>
              <a:t>, </a:t>
            </a:r>
            <a:r>
              <a:rPr lang="ru-RU" sz="2000" b="1" dirty="0" smtClean="0"/>
              <a:t> </a:t>
            </a:r>
            <a:r>
              <a:rPr lang="en-US" sz="2000" b="1" dirty="0" smtClean="0"/>
              <a:t>b </a:t>
            </a:r>
            <a:r>
              <a:rPr lang="ru-RU" sz="2000" dirty="0" smtClean="0"/>
              <a:t>вероятности вычисляются по правилу:   </a:t>
            </a:r>
          </a:p>
          <a:p>
            <a:pPr marL="0" indent="0">
              <a:buNone/>
            </a:pPr>
            <a:r>
              <a:rPr lang="ru-RU" sz="2000" b="1" dirty="0" err="1" smtClean="0"/>
              <a:t>р</a:t>
            </a:r>
            <a:r>
              <a:rPr lang="ru-RU" sz="2000" b="1" dirty="0" smtClean="0"/>
              <a:t> (а</a:t>
            </a:r>
            <a:r>
              <a:rPr lang="en-US" sz="2000" b="1" dirty="0" smtClean="0"/>
              <a:t>  </a:t>
            </a:r>
            <a:r>
              <a:rPr lang="ru-RU" sz="2000" b="1" dirty="0" smtClean="0"/>
              <a:t>  </a:t>
            </a:r>
            <a:r>
              <a:rPr lang="en-US" sz="2000" b="1" dirty="0" smtClean="0"/>
              <a:t>b</a:t>
            </a:r>
            <a:r>
              <a:rPr lang="ru-RU" sz="2000" b="1" dirty="0" smtClean="0"/>
              <a:t>) = </a:t>
            </a:r>
            <a:r>
              <a:rPr lang="en-US" sz="2000" b="1" dirty="0" smtClean="0"/>
              <a:t>p</a:t>
            </a:r>
            <a:r>
              <a:rPr lang="ru-RU" sz="2000" b="1" dirty="0" smtClean="0"/>
              <a:t>(</a:t>
            </a:r>
            <a:r>
              <a:rPr lang="en-US" sz="2000" b="1" dirty="0" smtClean="0"/>
              <a:t>a</a:t>
            </a:r>
            <a:r>
              <a:rPr lang="ru-RU" sz="2000" b="1" dirty="0" smtClean="0"/>
              <a:t>) · </a:t>
            </a:r>
            <a:r>
              <a:rPr lang="en-US" sz="2000" b="1" dirty="0" smtClean="0"/>
              <a:t>p</a:t>
            </a:r>
            <a:r>
              <a:rPr lang="ru-RU" sz="2000" b="1" dirty="0" smtClean="0"/>
              <a:t>(</a:t>
            </a:r>
            <a:r>
              <a:rPr lang="en-US" sz="2000" b="1" dirty="0" smtClean="0"/>
              <a:t>b</a:t>
            </a:r>
            <a:r>
              <a:rPr lang="ru-RU" sz="2000" b="1" dirty="0" smtClean="0"/>
              <a:t>).</a:t>
            </a:r>
            <a:endParaRPr lang="en-US" sz="2000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Вероятность произведения независимых и совместных событий равна произведению вероятностей каждого события. </a:t>
            </a:r>
            <a:endParaRPr lang="en-US" sz="2000" b="1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u="sng" dirty="0" smtClean="0"/>
          </a:p>
          <a:p>
            <a:pPr marL="0" indent="0">
              <a:buNone/>
            </a:pPr>
            <a:endParaRPr lang="ru-RU" sz="2000" u="sng" dirty="0"/>
          </a:p>
          <a:p>
            <a:pPr marL="0" indent="0">
              <a:buNone/>
            </a:pPr>
            <a:r>
              <a:rPr lang="ru-RU" sz="2000" u="sng" dirty="0" smtClean="0"/>
              <a:t>Итак, если в сложном событии есть союз </a:t>
            </a:r>
            <a:r>
              <a:rPr lang="ru-RU" sz="2000" b="1" u="sng" dirty="0" smtClean="0"/>
              <a:t>ИЛИ,</a:t>
            </a:r>
            <a:r>
              <a:rPr lang="ru-RU" sz="2000" u="sng" dirty="0" smtClean="0"/>
              <a:t> то вероятности – </a:t>
            </a:r>
            <a:r>
              <a:rPr lang="ru-RU" sz="2000" b="1" u="sng" dirty="0" smtClean="0"/>
              <a:t>складывают</a:t>
            </a:r>
            <a:r>
              <a:rPr lang="ru-RU" sz="2000" u="sng" dirty="0" smtClean="0"/>
              <a:t>, если есть союз </a:t>
            </a:r>
            <a:r>
              <a:rPr lang="ru-RU" sz="2000" b="1" u="sng" dirty="0" smtClean="0">
                <a:solidFill>
                  <a:srgbClr val="002060"/>
                </a:solidFill>
              </a:rPr>
              <a:t>И</a:t>
            </a:r>
            <a:r>
              <a:rPr lang="ru-RU" sz="2000" u="sng" dirty="0" smtClean="0"/>
              <a:t>, то вероятности </a:t>
            </a:r>
            <a:r>
              <a:rPr lang="ru-RU" sz="2000" b="1" u="sng" dirty="0" smtClean="0">
                <a:solidFill>
                  <a:srgbClr val="002060"/>
                </a:solidFill>
              </a:rPr>
              <a:t>умножают.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 </a:t>
            </a:r>
          </a:p>
          <a:p>
            <a:endParaRPr lang="ru-RU" sz="20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1142984"/>
            <a:ext cx="285752" cy="571504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209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Пример 1</a:t>
            </a:r>
            <a:r>
              <a:rPr lang="ru-RU" b="1" dirty="0" smtClean="0"/>
              <a:t>.</a:t>
            </a:r>
            <a:r>
              <a:rPr lang="ru-RU" dirty="0" smtClean="0"/>
              <a:t> Два стрелка стреляют по мишени. Вероятность попадания первым стрелком равна 0,8, вторым – 0,7. Какова вероятность, что </a:t>
            </a:r>
            <a:r>
              <a:rPr lang="ru-RU" b="1" dirty="0" smtClean="0"/>
              <a:t>попали оба?</a:t>
            </a:r>
          </a:p>
          <a:p>
            <a:pPr>
              <a:buNone/>
            </a:pPr>
            <a:r>
              <a:rPr lang="ru-RU" dirty="0" smtClean="0"/>
              <a:t>  Пусть </a:t>
            </a:r>
            <a:r>
              <a:rPr lang="ru-RU" b="1" dirty="0" smtClean="0"/>
              <a:t>а</a:t>
            </a:r>
            <a:r>
              <a:rPr lang="ru-RU" dirty="0" smtClean="0"/>
              <a:t> </a:t>
            </a:r>
            <a:r>
              <a:rPr lang="en-US" dirty="0" smtClean="0"/>
              <a:t>-</a:t>
            </a:r>
            <a:r>
              <a:rPr lang="ru-RU" dirty="0" smtClean="0"/>
              <a:t> «попал первый стрелок», </a:t>
            </a:r>
            <a:r>
              <a:rPr lang="en-US" b="1" dirty="0" smtClean="0"/>
              <a:t>b</a:t>
            </a:r>
            <a:r>
              <a:rPr lang="ru-RU" b="1" dirty="0" smtClean="0"/>
              <a:t> </a:t>
            </a:r>
            <a:r>
              <a:rPr lang="en-US" b="1" dirty="0" smtClean="0"/>
              <a:t>-</a:t>
            </a:r>
            <a:r>
              <a:rPr lang="ru-RU" b="1" dirty="0" smtClean="0"/>
              <a:t> «</a:t>
            </a:r>
            <a:r>
              <a:rPr lang="ru-RU" dirty="0" smtClean="0"/>
              <a:t>попал второй стрелок». По условию </a:t>
            </a:r>
            <a:r>
              <a:rPr lang="en-US" b="1" dirty="0" smtClean="0"/>
              <a:t>p</a:t>
            </a:r>
            <a:r>
              <a:rPr lang="ru-RU" b="1" dirty="0" smtClean="0"/>
              <a:t>(</a:t>
            </a:r>
            <a:r>
              <a:rPr lang="en-US" b="1" dirty="0" smtClean="0"/>
              <a:t>a</a:t>
            </a:r>
            <a:r>
              <a:rPr lang="ru-RU" b="1" dirty="0" smtClean="0"/>
              <a:t>) = 0,8; </a:t>
            </a:r>
            <a:r>
              <a:rPr lang="en-US" b="1" dirty="0" smtClean="0"/>
              <a:t>p</a:t>
            </a:r>
            <a:r>
              <a:rPr lang="ru-RU" b="1" dirty="0" smtClean="0"/>
              <a:t>(</a:t>
            </a:r>
            <a:r>
              <a:rPr lang="en-US" b="1" dirty="0" smtClean="0"/>
              <a:t>b</a:t>
            </a:r>
            <a:r>
              <a:rPr lang="ru-RU" b="1" dirty="0" smtClean="0"/>
              <a:t>) = 0,7</a:t>
            </a:r>
            <a:r>
              <a:rPr lang="ru-RU" dirty="0" smtClean="0"/>
              <a:t>.  </a:t>
            </a:r>
            <a:r>
              <a:rPr lang="ru-RU" b="1" dirty="0" smtClean="0"/>
              <a:t>а, </a:t>
            </a:r>
            <a:r>
              <a:rPr lang="en-US" b="1" dirty="0" smtClean="0"/>
              <a:t>b</a:t>
            </a:r>
            <a:r>
              <a:rPr lang="ru-RU" dirty="0" smtClean="0"/>
              <a:t> – совместные и независимые события. Тогда</a:t>
            </a:r>
          </a:p>
          <a:p>
            <a:pPr>
              <a:buNone/>
            </a:pPr>
            <a:r>
              <a:rPr lang="ru-RU" b="1" dirty="0" smtClean="0"/>
              <a:t>  </a:t>
            </a:r>
            <a:r>
              <a:rPr lang="en-US" b="1" dirty="0" smtClean="0"/>
              <a:t>p(a</a:t>
            </a:r>
            <a:r>
              <a:rPr lang="ru-RU" b="1" dirty="0" smtClean="0"/>
              <a:t>  </a:t>
            </a:r>
            <a:r>
              <a:rPr lang="en-US" b="1" dirty="0" smtClean="0"/>
              <a:t>b) = p(a)</a:t>
            </a:r>
            <a:r>
              <a:rPr lang="ru-RU" b="1" dirty="0" smtClean="0"/>
              <a:t>  </a:t>
            </a:r>
            <a:r>
              <a:rPr lang="en-US" b="1" dirty="0" smtClean="0"/>
              <a:t>p(b) =0,8</a:t>
            </a:r>
            <a:r>
              <a:rPr lang="ru-RU" b="1" dirty="0" smtClean="0"/>
              <a:t>  </a:t>
            </a:r>
            <a:r>
              <a:rPr lang="en-US" b="1" dirty="0" smtClean="0"/>
              <a:t>0,7 = 0,56.</a:t>
            </a:r>
            <a:endParaRPr lang="ru-RU" dirty="0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572008"/>
            <a:ext cx="214314" cy="428628"/>
          </a:xfrm>
          <a:prstGeom prst="rect">
            <a:avLst/>
          </a:prstGeom>
          <a:noFill/>
        </p:spPr>
      </p:pic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8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572008"/>
            <a:ext cx="90922" cy="400058"/>
          </a:xfrm>
          <a:prstGeom prst="rect">
            <a:avLst/>
          </a:prstGeom>
          <a:noFill/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80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429132"/>
            <a:ext cx="142876" cy="628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u="sng" dirty="0" smtClean="0"/>
              <a:t>Пример</a:t>
            </a:r>
            <a:r>
              <a:rPr lang="en-US" sz="2400" b="1" u="sng" dirty="0" smtClean="0"/>
              <a:t>2</a:t>
            </a:r>
            <a:r>
              <a:rPr lang="ru-RU" sz="2400" b="1" u="sng" dirty="0" smtClean="0"/>
              <a:t>.</a:t>
            </a:r>
            <a:r>
              <a:rPr lang="ru-RU" sz="2400" dirty="0" smtClean="0"/>
              <a:t> Два ученика готовы выполнить контрольную работу с вероятностью 0,8 каждый. Вычислим  вероятность того, что:     а) они </a:t>
            </a:r>
            <a:r>
              <a:rPr lang="ru-RU" sz="2400" b="1" dirty="0" smtClean="0"/>
              <a:t>оба </a:t>
            </a:r>
            <a:r>
              <a:rPr lang="ru-RU" sz="2400" dirty="0" smtClean="0"/>
              <a:t>выполнят контрольную работу;  б)</a:t>
            </a:r>
            <a:r>
              <a:rPr lang="ru-RU" sz="2400" b="1" dirty="0" smtClean="0"/>
              <a:t>хотя бы один</a:t>
            </a:r>
            <a:r>
              <a:rPr lang="ru-RU" sz="2400" dirty="0" smtClean="0"/>
              <a:t> выполнит контрольную работу.</a:t>
            </a:r>
          </a:p>
          <a:p>
            <a:pPr>
              <a:buNone/>
            </a:pPr>
            <a:r>
              <a:rPr lang="en-US" sz="2400" b="1" dirty="0" smtClean="0"/>
              <a:t>   a</a:t>
            </a:r>
            <a:r>
              <a:rPr lang="ru-RU" sz="2400" dirty="0" smtClean="0"/>
              <a:t>-«первый ученик выполнит контрольную работу»,</a:t>
            </a:r>
          </a:p>
          <a:p>
            <a:pPr>
              <a:buNone/>
            </a:pPr>
            <a:r>
              <a:rPr lang="en-US" sz="2400" b="1" smtClean="0"/>
              <a:t>   b</a:t>
            </a:r>
            <a:r>
              <a:rPr lang="ru-RU" sz="2400" smtClean="0"/>
              <a:t>-«</a:t>
            </a:r>
            <a:r>
              <a:rPr lang="ru-RU" sz="2400" dirty="0" smtClean="0"/>
              <a:t>второй ученик выполнит контрольную работу».</a:t>
            </a:r>
          </a:p>
          <a:p>
            <a:pPr>
              <a:buNone/>
            </a:pPr>
            <a:r>
              <a:rPr lang="ru-RU" sz="2400" b="1" dirty="0" smtClean="0"/>
              <a:t>Решение.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b="1" dirty="0" smtClean="0"/>
              <a:t>   а)</a:t>
            </a:r>
            <a:r>
              <a:rPr lang="en-US" sz="2400" b="1" dirty="0" smtClean="0"/>
              <a:t>p(a</a:t>
            </a:r>
            <a:r>
              <a:rPr lang="ru-RU" sz="2400" b="1" dirty="0" smtClean="0"/>
              <a:t>  </a:t>
            </a:r>
            <a:r>
              <a:rPr lang="en-US" sz="2400" b="1" dirty="0" smtClean="0"/>
              <a:t>b) = p(a)</a:t>
            </a:r>
            <a:r>
              <a:rPr lang="ru-RU" sz="2400" b="1" dirty="0" smtClean="0"/>
              <a:t>*</a:t>
            </a:r>
            <a:r>
              <a:rPr lang="en-US" sz="2400" b="1" dirty="0" smtClean="0"/>
              <a:t>p(b) =0,8</a:t>
            </a:r>
            <a:r>
              <a:rPr lang="ru-RU" sz="2400" b="1" dirty="0" smtClean="0"/>
              <a:t> * </a:t>
            </a:r>
            <a:r>
              <a:rPr lang="en-US" sz="2400" b="1" dirty="0" smtClean="0"/>
              <a:t>0,7 = 0,56.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   </a:t>
            </a:r>
          </a:p>
          <a:p>
            <a:pPr>
              <a:buNone/>
            </a:pPr>
            <a:r>
              <a:rPr lang="ru-RU" sz="2400" dirty="0" smtClean="0"/>
              <a:t>  </a:t>
            </a:r>
            <a:r>
              <a:rPr lang="ru-RU" sz="2400" b="1" dirty="0" smtClean="0"/>
              <a:t> б) </a:t>
            </a:r>
            <a:r>
              <a:rPr lang="en-US" sz="2400" b="1" dirty="0" smtClean="0"/>
              <a:t>p(a   b</a:t>
            </a:r>
            <a:r>
              <a:rPr lang="ru-RU" sz="2400" b="1" dirty="0" smtClean="0"/>
              <a:t>)</a:t>
            </a:r>
            <a:r>
              <a:rPr lang="en-US" sz="2400" b="1" dirty="0" smtClean="0"/>
              <a:t>=p(a)+p(b)-p(a  b)</a:t>
            </a:r>
            <a:endParaRPr lang="ru-RU" sz="2400" dirty="0" smtClean="0"/>
          </a:p>
          <a:p>
            <a:pPr>
              <a:buNone/>
            </a:pPr>
            <a:r>
              <a:rPr lang="ru-RU" b="1" dirty="0" smtClean="0"/>
              <a:t>   </a:t>
            </a:r>
            <a:r>
              <a:rPr lang="en-US" b="1" dirty="0" smtClean="0"/>
              <a:t>p(a   b)=0,8+0,8-0,8 * 0,8 =0,96</a:t>
            </a:r>
            <a:endParaRPr lang="ru-RU" b="1" dirty="0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83922" y="4585320"/>
            <a:ext cx="214314" cy="428628"/>
          </a:xfrm>
          <a:prstGeom prst="rect">
            <a:avLst/>
          </a:prstGeom>
          <a:noFill/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043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2612" y="4149080"/>
            <a:ext cx="214314" cy="428628"/>
          </a:xfrm>
          <a:prstGeom prst="rect">
            <a:avLst/>
          </a:prstGeom>
          <a:noFill/>
        </p:spPr>
      </p:pic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4017" y="3444889"/>
            <a:ext cx="178595" cy="35719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149080"/>
            <a:ext cx="214314" cy="428628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183880" cy="51612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№3. Решите систему неравенств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X²-9x+14&lt;0,</a:t>
            </a:r>
          </a:p>
          <a:p>
            <a:pPr>
              <a:buNone/>
            </a:pPr>
            <a:r>
              <a:rPr lang="en-US" dirty="0" smtClean="0"/>
              <a:t>  X²-7x-8≤0;</a:t>
            </a:r>
            <a:r>
              <a:rPr lang="ru-RU" dirty="0" smtClean="0"/>
              <a:t>          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ru-RU" dirty="0" smtClean="0"/>
              <a:t>Ответ: (2;7)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en-US" dirty="0" smtClean="0"/>
          </a:p>
          <a:p>
            <a:pPr>
              <a:buNone/>
            </a:pPr>
            <a:r>
              <a:rPr lang="ru-RU" b="1" dirty="0" smtClean="0"/>
              <a:t>Решите совокупность неравенств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X²-9x+14&lt;0,</a:t>
            </a:r>
          </a:p>
          <a:p>
            <a:pPr>
              <a:buNone/>
            </a:pPr>
            <a:r>
              <a:rPr lang="en-US" dirty="0" smtClean="0"/>
              <a:t>  X²-7x-8≤0;</a:t>
            </a:r>
            <a:r>
              <a:rPr lang="ru-RU" dirty="0" smtClean="0"/>
              <a:t>              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ru-RU" dirty="0" smtClean="0"/>
              <a:t>Ответ:         .</a:t>
            </a:r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642910" y="980728"/>
            <a:ext cx="188595" cy="78581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714348" y="3357562"/>
            <a:ext cx="1588" cy="834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89510" y="4190370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10193" y="3373724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4365104"/>
            <a:ext cx="921819" cy="444448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4100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entury Schoolbook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7625" cy="20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183880" cy="53275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Заключение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i="1" dirty="0" smtClean="0"/>
              <a:t>В процессе исследования цель работы достигнута, полностью решены поставленные задачи и получены следующие результаты и выводы:</a:t>
            </a:r>
          </a:p>
          <a:p>
            <a:pPr marL="0" indent="0">
              <a:buNone/>
            </a:pPr>
            <a:r>
              <a:rPr lang="ru-RU" dirty="0" smtClean="0"/>
              <a:t>1. Собран и изучен теоретический материал.</a:t>
            </a:r>
          </a:p>
          <a:p>
            <a:pPr marL="0" indent="0">
              <a:buNone/>
            </a:pPr>
            <a:r>
              <a:rPr lang="ru-RU" dirty="0" smtClean="0"/>
              <a:t>2.По каждому вопросу рассмотрено достаточно примеров, где показано применение языка математической логики.</a:t>
            </a: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4775" cy="20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Практическая </a:t>
            </a:r>
            <a:r>
              <a:rPr lang="ru-RU" b="1" dirty="0"/>
              <a:t>значимость </a:t>
            </a:r>
            <a:r>
              <a:rPr lang="ru-RU" b="1" dirty="0" smtClean="0"/>
              <a:t>работы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3000" dirty="0" smtClean="0"/>
              <a:t>состоит </a:t>
            </a:r>
            <a:r>
              <a:rPr lang="ru-RU" sz="3000" dirty="0"/>
              <a:t>в том, что знания, полученные при работе над этой темой,  несомненно помогут нам рассуждать более логично и не только на уроках математики;  выражать свои мысли кратко, но полно; экономить время при записи доказательства теорем и решении задач, а самое главное – помнить, что каждый символ несет свою информацию и от знания этого зависит верность решения задач.</a:t>
            </a:r>
          </a:p>
        </p:txBody>
      </p:sp>
    </p:spTree>
    <p:extLst>
      <p:ext uri="{BB962C8B-B14F-4D97-AF65-F5344CB8AC3E}">
        <p14:creationId xmlns="" xmlns:p14="http://schemas.microsoft.com/office/powerpoint/2010/main" val="8546043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30352"/>
            <a:ext cx="8424936" cy="52749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Список используемых источников информации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dirty="0"/>
              <a:t>1. Дорофеев Г.В., </a:t>
            </a:r>
            <a:r>
              <a:rPr lang="ru-RU" dirty="0" err="1"/>
              <a:t>Петерсон</a:t>
            </a:r>
            <a:r>
              <a:rPr lang="ru-RU" dirty="0"/>
              <a:t> Л.Г. Математика. 5 класс. Часть 1. – М.: Издательство «</a:t>
            </a:r>
            <a:r>
              <a:rPr lang="ru-RU" dirty="0" err="1"/>
              <a:t>Ювента</a:t>
            </a:r>
            <a:r>
              <a:rPr lang="ru-RU" dirty="0"/>
              <a:t>», 2005. – 176 с.: ил.</a:t>
            </a:r>
          </a:p>
          <a:p>
            <a:pPr marL="0" indent="0">
              <a:buNone/>
            </a:pPr>
            <a:r>
              <a:rPr lang="ru-RU" dirty="0"/>
              <a:t>2. Дорофеев Г.В., </a:t>
            </a:r>
            <a:r>
              <a:rPr lang="ru-RU" dirty="0" err="1"/>
              <a:t>Петерсон</a:t>
            </a:r>
            <a:r>
              <a:rPr lang="ru-RU" dirty="0"/>
              <a:t> Л.Г. Математика. 6 класс. Часть 1. – М.: «</a:t>
            </a:r>
            <a:r>
              <a:rPr lang="ru-RU" dirty="0" err="1"/>
              <a:t>Баллас</a:t>
            </a:r>
            <a:r>
              <a:rPr lang="ru-RU" dirty="0"/>
              <a:t>», «С-инфо», 2004. – 112 с., с ил.</a:t>
            </a:r>
            <a:r>
              <a:rPr lang="ru-RU" b="1" dirty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3. Дорофеев Г.В., </a:t>
            </a:r>
            <a:r>
              <a:rPr lang="ru-RU" dirty="0" err="1"/>
              <a:t>Петерсон</a:t>
            </a:r>
            <a:r>
              <a:rPr lang="ru-RU" dirty="0"/>
              <a:t> Л.Г. Математика. 6 класс. Часть 3. – М.: «</a:t>
            </a:r>
            <a:r>
              <a:rPr lang="ru-RU" dirty="0" err="1"/>
              <a:t>Баллас</a:t>
            </a:r>
            <a:r>
              <a:rPr lang="ru-RU" dirty="0"/>
              <a:t>», «</a:t>
            </a:r>
            <a:r>
              <a:rPr lang="ru-RU" dirty="0" err="1"/>
              <a:t>Ювента</a:t>
            </a:r>
            <a:r>
              <a:rPr lang="ru-RU" dirty="0"/>
              <a:t>», 2004. – 176 с, ил.</a:t>
            </a:r>
          </a:p>
          <a:p>
            <a:pPr marL="0" indent="0">
              <a:buNone/>
            </a:pPr>
            <a:r>
              <a:rPr lang="ru-RU" dirty="0"/>
              <a:t>4.Петерсон. </a:t>
            </a:r>
            <a:r>
              <a:rPr lang="ru-RU" dirty="0" err="1"/>
              <a:t>Л.Г.»Математика</a:t>
            </a:r>
            <a:r>
              <a:rPr lang="ru-RU" dirty="0"/>
              <a:t> 5-6 класс. Методические материалы к учебникам </a:t>
            </a:r>
            <a:r>
              <a:rPr lang="ru-RU" dirty="0" err="1"/>
              <a:t>Г.В.Дорофеева</a:t>
            </a:r>
            <a:r>
              <a:rPr lang="ru-RU" dirty="0"/>
              <a:t>, </a:t>
            </a:r>
            <a:r>
              <a:rPr lang="ru-RU" dirty="0" err="1"/>
              <a:t>Л.Г.Петерсон</a:t>
            </a:r>
            <a:r>
              <a:rPr lang="ru-RU" dirty="0"/>
              <a:t>».-М.: Школа 2000… . 2003.</a:t>
            </a:r>
          </a:p>
          <a:p>
            <a:pPr marL="0" indent="0">
              <a:buNone/>
            </a:pPr>
            <a:r>
              <a:rPr lang="ru-RU" dirty="0"/>
              <a:t> Интернет ресурсы:</a:t>
            </a:r>
          </a:p>
          <a:p>
            <a:pPr marL="0" indent="0">
              <a:buNone/>
            </a:pPr>
            <a:r>
              <a:rPr lang="ru-RU" dirty="0" smtClean="0"/>
              <a:t>5</a:t>
            </a:r>
            <a:r>
              <a:rPr lang="ru-RU" dirty="0"/>
              <a:t>. </a:t>
            </a:r>
            <a:r>
              <a:rPr lang="en-US" dirty="0" err="1"/>
              <a:t>w</a:t>
            </a:r>
            <a:r>
              <a:rPr lang="en-US" dirty="0" err="1" smtClean="0"/>
              <a:t>ikipedia</a:t>
            </a:r>
            <a:r>
              <a:rPr lang="ru-RU" dirty="0"/>
              <a:t>.</a:t>
            </a:r>
            <a:r>
              <a:rPr lang="en-US" dirty="0" err="1" smtClean="0"/>
              <a:t>orq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Математическая </a:t>
            </a:r>
            <a:r>
              <a:rPr lang="ru-RU" dirty="0"/>
              <a:t>логика.</a:t>
            </a:r>
          </a:p>
          <a:p>
            <a:pPr marL="0" indent="0">
              <a:buNone/>
            </a:pPr>
            <a:r>
              <a:rPr lang="ru-RU" dirty="0"/>
              <a:t>6. </a:t>
            </a:r>
            <a:r>
              <a:rPr lang="en-US" dirty="0" smtClean="0"/>
              <a:t>academic</a:t>
            </a:r>
            <a:r>
              <a:rPr lang="ru-RU" dirty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> </a:t>
            </a:r>
            <a:r>
              <a:rPr lang="en-US" dirty="0" smtClean="0"/>
              <a:t>   </a:t>
            </a:r>
            <a:r>
              <a:rPr lang="ru-RU" dirty="0" smtClean="0"/>
              <a:t>Математическая </a:t>
            </a:r>
            <a:r>
              <a:rPr lang="ru-RU" dirty="0"/>
              <a:t>логика</a:t>
            </a:r>
            <a:r>
              <a:rPr lang="en-US" dirty="0"/>
              <a:t>.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7. philosophy.ru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4222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3" y="1988840"/>
            <a:ext cx="79200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3"/>
                </a:solidFill>
                <a:effectLst/>
              </a:rPr>
              <a:t>Спасибо за внимание !</a:t>
            </a:r>
            <a:endParaRPr lang="ru-RU" sz="8000" b="1" cap="none" spc="0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04664"/>
            <a:ext cx="8183880" cy="561662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Цель работы – узнать:</a:t>
            </a:r>
          </a:p>
          <a:p>
            <a:pPr marL="0" indent="0" algn="ctr">
              <a:buNone/>
            </a:pPr>
            <a:endParaRPr lang="ru-RU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какие основные математические символы, логические связки и операторы используют в математике;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какую информацию они несут;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как правильно ими пользоваться при решении  различных задач;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как можно упростить и сделать более компактными и удобными в обращении математические записи.</a:t>
            </a:r>
          </a:p>
          <a:p>
            <a:pPr marL="0" indent="0" algn="ctr">
              <a:buClrTx/>
              <a:buNone/>
            </a:pPr>
            <a:r>
              <a:rPr lang="ru-RU" b="1" dirty="0" smtClean="0"/>
              <a:t> </a:t>
            </a:r>
          </a:p>
          <a:p>
            <a:pPr marL="0" indent="0" algn="ctr">
              <a:buClrTx/>
              <a:buNone/>
            </a:pPr>
            <a:r>
              <a:rPr lang="ru-RU" b="1" dirty="0" smtClean="0"/>
              <a:t>Задачи: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собрать и изучить теоретический материал;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рассмотреть и показать применение языка математической логики на различных конкретных примерах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183880" cy="4187952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ru-RU" b="1" dirty="0" smtClean="0">
                <a:cs typeface="Times New Roman" pitchFamily="18" charset="0"/>
              </a:rPr>
              <a:t>   Логика </a:t>
            </a:r>
            <a:r>
              <a:rPr lang="ru-RU" dirty="0" smtClean="0">
                <a:cs typeface="Times New Roman" pitchFamily="18" charset="0"/>
              </a:rPr>
              <a:t>(от древнегреческого </a:t>
            </a:r>
            <a:r>
              <a:rPr lang="en-US" i="1" dirty="0" smtClean="0">
                <a:cs typeface="Times New Roman" pitchFamily="18" charset="0"/>
              </a:rPr>
              <a:t>logos</a:t>
            </a:r>
            <a:r>
              <a:rPr lang="ru-RU" i="1" dirty="0" smtClean="0">
                <a:cs typeface="Times New Roman" pitchFamily="18" charset="0"/>
              </a:rPr>
              <a:t> – слово, выражающее мысль</a:t>
            </a:r>
            <a:r>
              <a:rPr lang="ru-RU" dirty="0" smtClean="0">
                <a:cs typeface="Times New Roman" pitchFamily="18" charset="0"/>
              </a:rPr>
              <a:t>) является началом любой научной теории.</a:t>
            </a:r>
          </a:p>
          <a:p>
            <a:pPr marL="0" indent="0">
              <a:buClrTx/>
              <a:buNone/>
            </a:pPr>
            <a:endParaRPr lang="ru-RU" sz="1400" dirty="0" smtClean="0">
              <a:cs typeface="Times New Roman" pitchFamily="18" charset="0"/>
            </a:endParaRPr>
          </a:p>
          <a:p>
            <a:pPr marL="0" indent="0">
              <a:buClr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Логика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необходимый инструмент, освобождающий от лишних, ненужных запоминаний, помогающий найти в массе информации то ценное, что нужно человеку. Без логики – это слепая работа». (П.Анохин)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/>
              <a:t>Язык математической логики</a:t>
            </a:r>
            <a:r>
              <a:rPr lang="ru-RU" dirty="0" smtClean="0"/>
              <a:t>, </a:t>
            </a:r>
            <a:r>
              <a:rPr lang="ru-RU" sz="2400" dirty="0" smtClean="0"/>
              <a:t>ставший символическим языком современной математики, </a:t>
            </a:r>
            <a:r>
              <a:rPr lang="ru-RU" sz="2400" i="1" dirty="0" smtClean="0">
                <a:solidFill>
                  <a:srgbClr val="002060"/>
                </a:solidFill>
              </a:rPr>
              <a:t>возник в тот момент, когда неудобство математического языка для нужд математики было окончательно осознано</a:t>
            </a:r>
            <a:r>
              <a:rPr lang="ru-RU" sz="2400" dirty="0" smtClean="0">
                <a:solidFill>
                  <a:srgbClr val="002060"/>
                </a:solidFill>
              </a:rPr>
              <a:t>. </a:t>
            </a:r>
            <a:r>
              <a:rPr lang="ru-RU" sz="2400" dirty="0" smtClean="0"/>
              <a:t>Вместе с тем впервые появилась возможность строго ответить на вопрос: а </a:t>
            </a:r>
            <a:r>
              <a:rPr lang="ru-RU" sz="2400" b="1" i="1" dirty="0" smtClean="0"/>
              <a:t>что значит «точно сформулированное высказывание»?</a:t>
            </a:r>
            <a:r>
              <a:rPr lang="ru-RU" sz="2400" dirty="0" smtClean="0"/>
              <a:t>  - </a:t>
            </a:r>
            <a:r>
              <a:rPr lang="ru-RU" sz="2400" i="1" dirty="0" smtClean="0">
                <a:solidFill>
                  <a:srgbClr val="002060"/>
                </a:solidFill>
              </a:rPr>
              <a:t>Это высказывание, которое может быть однозначно переведено на символический язык математики.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132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Основная задача языка математики</a:t>
            </a:r>
            <a:r>
              <a:rPr lang="ru-RU" u="sng" dirty="0" smtClean="0">
                <a:solidFill>
                  <a:srgbClr val="002060"/>
                </a:solidFill>
              </a:rPr>
              <a:t> – </a:t>
            </a:r>
          </a:p>
          <a:p>
            <a:endParaRPr lang="ru-RU" i="1" u="sng" dirty="0" smtClean="0"/>
          </a:p>
          <a:p>
            <a:pPr marL="0" indent="0">
              <a:buClrTx/>
              <a:buNone/>
            </a:pPr>
            <a:r>
              <a:rPr lang="ru-RU" i="1" dirty="0" smtClean="0"/>
              <a:t>дать точное и удобное определение математического суждения, то есть дать такой язык, который удовлетворял бы требованиям:    </a:t>
            </a:r>
            <a:endParaRPr lang="ru-RU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ru-RU" i="1" dirty="0" smtClean="0"/>
              <a:t>на него возможно перевести математические утверждения;  </a:t>
            </a:r>
            <a:endParaRPr lang="ru-RU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ru-RU" i="1" dirty="0" smtClean="0"/>
              <a:t>он допускал бы сравнительно легкий перевод на обычный язык;</a:t>
            </a:r>
            <a:endParaRPr lang="ru-RU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ru-RU" i="1" dirty="0" smtClean="0"/>
              <a:t>записи на нем были бы компактны и удобны в обращении.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Алгебра логики </a:t>
            </a:r>
            <a:r>
              <a:rPr lang="ru-RU" dirty="0" smtClean="0"/>
              <a:t>(алгебра высказываний) – раздел математической логики, в которой </a:t>
            </a:r>
            <a:r>
              <a:rPr lang="ru-RU" b="1" dirty="0" smtClean="0"/>
              <a:t>изучаются логические операции над высказываниями.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Высказывания строятся над множеством {В,¬,  ,   ,0,1}, где В – непустое множество, над элементами которого определены три операции:</a:t>
            </a:r>
          </a:p>
          <a:p>
            <a:pPr marL="0" indent="0">
              <a:buNone/>
            </a:pPr>
            <a:r>
              <a:rPr lang="ru-RU" b="1" dirty="0" smtClean="0"/>
              <a:t>¬ - отрицание,</a:t>
            </a:r>
          </a:p>
          <a:p>
            <a:pPr marL="0" indent="0">
              <a:buNone/>
            </a:pPr>
            <a:r>
              <a:rPr lang="ru-RU" b="1" dirty="0" smtClean="0"/>
              <a:t>   - конъюнкция,</a:t>
            </a:r>
          </a:p>
          <a:p>
            <a:pPr marL="0" indent="0">
              <a:buNone/>
            </a:pPr>
            <a:r>
              <a:rPr lang="ru-RU" b="1" dirty="0" smtClean="0"/>
              <a:t>   - дизъюнкция</a:t>
            </a:r>
            <a:r>
              <a:rPr lang="ru-RU" dirty="0" smtClean="0"/>
              <a:t>, а также константы – </a:t>
            </a:r>
            <a:r>
              <a:rPr lang="ru-RU" b="1" dirty="0" smtClean="0"/>
              <a:t>логический 0 и логическая 1. (0 – ложь, 1 – истина)</a:t>
            </a:r>
          </a:p>
          <a:p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428868"/>
            <a:ext cx="214314" cy="428628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428868"/>
            <a:ext cx="214314" cy="428628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286256"/>
            <a:ext cx="214314" cy="428628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857628"/>
            <a:ext cx="214314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Для часто встречающихся множеств мы пользуемся следующими обозначениями: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N</a:t>
            </a:r>
            <a:r>
              <a:rPr lang="ru-RU" dirty="0" smtClean="0"/>
              <a:t> - множество натуральных чисел;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Z</a:t>
            </a:r>
            <a:r>
              <a:rPr lang="ru-RU" dirty="0" smtClean="0"/>
              <a:t> - множество целых чисел;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Q</a:t>
            </a:r>
            <a:r>
              <a:rPr lang="ru-RU" dirty="0" smtClean="0"/>
              <a:t> - множество рациональных чисел;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R </a:t>
            </a:r>
            <a:r>
              <a:rPr lang="ru-RU" dirty="0" smtClean="0"/>
              <a:t>- множество действительных чисел;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C </a:t>
            </a:r>
            <a:r>
              <a:rPr lang="ru-RU" dirty="0" smtClean="0"/>
              <a:t>- множество комплексных чисел;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V</a:t>
            </a:r>
            <a:r>
              <a:rPr lang="ru-RU" dirty="0" smtClean="0"/>
              <a:t> - множество точек пространства;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L </a:t>
            </a:r>
            <a:r>
              <a:rPr lang="ru-RU" dirty="0" smtClean="0"/>
              <a:t>- множество прямых;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P </a:t>
            </a:r>
            <a:r>
              <a:rPr lang="ru-RU" dirty="0" smtClean="0"/>
              <a:t>- множество плоскостей.</a:t>
            </a:r>
          </a:p>
          <a:p>
            <a:pPr marL="0" indent="0">
              <a:buNone/>
            </a:pPr>
            <a:r>
              <a:rPr lang="ru-RU" dirty="0" smtClean="0"/>
              <a:t>Употребляются также общепринятые символы отношений, такие как </a:t>
            </a:r>
            <a:r>
              <a:rPr lang="ru-RU" b="1" dirty="0" smtClean="0"/>
              <a:t>&lt;, &gt;,    ,    , =,   ,    </a:t>
            </a:r>
            <a:r>
              <a:rPr lang="ru-RU" dirty="0" smtClean="0"/>
              <a:t>и т.д.Кроме того, для геометрических объектов используют следующие символы: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/>
              <a:t>Х Є </a:t>
            </a:r>
            <a:r>
              <a:rPr lang="en-US" b="1" dirty="0" smtClean="0"/>
              <a:t>a</a:t>
            </a:r>
            <a:r>
              <a:rPr lang="ru-RU" b="1" dirty="0" smtClean="0"/>
              <a:t>              </a:t>
            </a:r>
            <a:r>
              <a:rPr lang="ru-RU" dirty="0" smtClean="0"/>
              <a:t>(точка Х лежит на прямой </a:t>
            </a:r>
            <a:r>
              <a:rPr lang="ru-RU" dirty="0" err="1" smtClean="0"/>
              <a:t>a</a:t>
            </a:r>
            <a:r>
              <a:rPr lang="ru-RU" dirty="0" smtClean="0"/>
              <a:t>);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b="1" dirty="0" smtClean="0"/>
              <a:t>a</a:t>
            </a:r>
            <a:r>
              <a:rPr lang="ru-RU" b="1" dirty="0" smtClean="0"/>
              <a:t>    </a:t>
            </a:r>
            <a:r>
              <a:rPr lang="el-GR" b="1" dirty="0" smtClean="0"/>
              <a:t>α</a:t>
            </a:r>
            <a:r>
              <a:rPr lang="ru-RU" b="1" dirty="0" smtClean="0"/>
              <a:t>               </a:t>
            </a:r>
            <a:r>
              <a:rPr lang="ru-RU" dirty="0" smtClean="0"/>
              <a:t>(прямая а лежит в плоскости </a:t>
            </a:r>
            <a:r>
              <a:rPr lang="el-GR" b="1" dirty="0"/>
              <a:t>α</a:t>
            </a:r>
            <a:r>
              <a:rPr lang="ru-RU" dirty="0" smtClean="0"/>
              <a:t> );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b="1" dirty="0" smtClean="0"/>
              <a:t>a</a:t>
            </a:r>
            <a:r>
              <a:rPr lang="ru-RU" b="1" dirty="0" smtClean="0"/>
              <a:t>    </a:t>
            </a:r>
            <a:r>
              <a:rPr lang="en-US" b="1" dirty="0" smtClean="0"/>
              <a:t>b</a:t>
            </a:r>
            <a:r>
              <a:rPr lang="ru-RU" dirty="0" smtClean="0"/>
              <a:t>               (прямые  </a:t>
            </a:r>
            <a:r>
              <a:rPr lang="en-US" dirty="0" smtClean="0"/>
              <a:t>a</a:t>
            </a:r>
            <a:r>
              <a:rPr lang="ru-RU" dirty="0" smtClean="0"/>
              <a:t> и  </a:t>
            </a:r>
            <a:r>
              <a:rPr lang="en-US" dirty="0" smtClean="0"/>
              <a:t>b</a:t>
            </a:r>
            <a:r>
              <a:rPr lang="ru-RU" dirty="0" smtClean="0"/>
              <a:t> пересекаются),  и т.д.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43" name="Формула" r:id="rId3" imgW="114151" imgH="215619" progId="Equation.3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29325" y="4643446"/>
            <a:ext cx="214314" cy="336779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29325" y="4953020"/>
            <a:ext cx="172101" cy="291247"/>
          </a:xfrm>
          <a:prstGeom prst="rect">
            <a:avLst/>
          </a:prstGeom>
          <a:noFill/>
        </p:spPr>
      </p:pic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4472172" y="3484378"/>
            <a:ext cx="199656" cy="488047"/>
          </a:xfrm>
          <a:prstGeom prst="rect">
            <a:avLst/>
          </a:prstGeom>
          <a:noFill/>
        </p:spPr>
      </p:pic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3554754"/>
            <a:ext cx="228599" cy="419098"/>
          </a:xfrm>
          <a:prstGeom prst="rect">
            <a:avLst/>
          </a:prstGeom>
          <a:noFill/>
        </p:spPr>
      </p:pic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561737"/>
            <a:ext cx="370348" cy="368753"/>
          </a:xfrm>
          <a:prstGeom prst="rect">
            <a:avLst/>
          </a:prstGeom>
          <a:noFill/>
        </p:spPr>
      </p:pic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3519803"/>
            <a:ext cx="288032" cy="452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Логические связки</a:t>
            </a:r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2400" b="1" i="1" dirty="0" smtClean="0"/>
              <a:t>Связка «и» - конъюнкция (&amp;) ^</a:t>
            </a:r>
          </a:p>
          <a:p>
            <a:pPr marL="0" indent="0">
              <a:buNone/>
            </a:pPr>
            <a:r>
              <a:rPr lang="ru-RU" sz="2400" b="1" i="1" dirty="0" smtClean="0"/>
              <a:t>Связка «или» -дизъюнкция  </a:t>
            </a:r>
            <a:r>
              <a:rPr lang="el-GR" sz="2400" b="1" i="1" dirty="0" smtClean="0"/>
              <a:t>ν</a:t>
            </a:r>
            <a:endParaRPr lang="ru-RU" sz="2400" b="1" i="1" dirty="0" smtClean="0"/>
          </a:p>
          <a:p>
            <a:pPr marL="0" indent="0">
              <a:buNone/>
            </a:pPr>
            <a:r>
              <a:rPr lang="ru-RU" sz="2400" b="1" i="1" dirty="0" smtClean="0"/>
              <a:t>Связка «следует» - импликация =&gt; </a:t>
            </a:r>
          </a:p>
          <a:p>
            <a:pPr marL="0" indent="0">
              <a:buNone/>
            </a:pPr>
            <a:r>
              <a:rPr lang="ru-RU" sz="2400" b="1" i="1" dirty="0" smtClean="0"/>
              <a:t>Связка «тогда и только тогда» - эквивалентность &lt;=&gt;</a:t>
            </a:r>
          </a:p>
          <a:p>
            <a:pPr marL="0" indent="0">
              <a:buNone/>
            </a:pPr>
            <a:r>
              <a:rPr lang="ru-RU" sz="2400" b="1" i="1" dirty="0" smtClean="0"/>
              <a:t>Связка «не» -отрицание ¬</a:t>
            </a:r>
          </a:p>
          <a:p>
            <a:pPr marL="0" indent="0">
              <a:buNone/>
            </a:pPr>
            <a:r>
              <a:rPr lang="ru-RU" sz="2400" b="1" i="1" dirty="0" smtClean="0"/>
              <a:t>Связка «для всех»            </a:t>
            </a:r>
          </a:p>
          <a:p>
            <a:pPr marL="0" indent="0">
              <a:buNone/>
            </a:pPr>
            <a:r>
              <a:rPr lang="ru-RU" sz="2400" b="1" i="1" dirty="0" smtClean="0"/>
              <a:t>Связка «существует» </a:t>
            </a:r>
            <a:endParaRPr lang="ru-RU" sz="2400" b="1" i="1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786190"/>
            <a:ext cx="500066" cy="37936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143380"/>
            <a:ext cx="428628" cy="392909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10812" y="5867416"/>
            <a:ext cx="276225" cy="20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1369</TotalTime>
  <Words>1962</Words>
  <Application>Microsoft Office PowerPoint</Application>
  <PresentationFormat>Экран (4:3)</PresentationFormat>
  <Paragraphs>267</Paragraphs>
  <Slides>29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Аспект</vt:lpstr>
      <vt:lpstr>Формула</vt:lpstr>
      <vt:lpstr>МБОУ   Вязьма - Брянская  СОШ                                                        имени Героя РФ  А. В. Пуцыкина                                              Вяземского района Смоленской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Отрицание общего высказывания есть высказывание о существовании.                           На логическом языке это выглядит так:                 </vt:lpstr>
      <vt:lpstr>Отрицание высказывания о существовании есть общее высказывание.                                                                                       На  логическом языке это выглядит так:                                                                                    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Вязьма-брянская СОШ                                                        имени Героя РФ  А.В.Пуцыкина                                              Вяземского района Смоленской области</dc:title>
  <cp:lastModifiedBy>МАМА</cp:lastModifiedBy>
  <cp:revision>124</cp:revision>
  <dcterms:modified xsi:type="dcterms:W3CDTF">2013-12-23T16:07:10Z</dcterms:modified>
</cp:coreProperties>
</file>